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 Light" charset="1" panose="00000400000000000000"/>
      <p:regular r:id="rId25"/>
    </p:embeddedFont>
    <p:embeddedFont>
      <p:font typeface="Open Sauce" charset="1" panose="00000500000000000000"/>
      <p:regular r:id="rId26"/>
    </p:embeddedFont>
    <p:embeddedFont>
      <p:font typeface="Codec Pro ExtraBold" charset="1" panose="00000700000000000000"/>
      <p:regular r:id="rId27"/>
    </p:embeddedFont>
    <p:embeddedFont>
      <p:font typeface="Codec Pro ExtraBold Bold" charset="1" panose="00000900000000000000"/>
      <p:regular r:id="rId28"/>
    </p:embeddedFont>
    <p:embeddedFont>
      <p:font typeface="Open Sauce Bold" charset="1" panose="00000800000000000000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0.jpe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2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0.jpeg" Type="http://schemas.openxmlformats.org/officeDocument/2006/relationships/image"/><Relationship Id="rId4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2928" y="3206708"/>
            <a:ext cx="3459096" cy="569486"/>
            <a:chOff x="0" y="0"/>
            <a:chExt cx="825638" cy="135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2024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02002" y="834546"/>
            <a:ext cx="960948" cy="1000625"/>
          </a:xfrm>
          <a:custGeom>
            <a:avLst/>
            <a:gdLst/>
            <a:ahLst/>
            <a:cxnLst/>
            <a:rect r="r" b="b" t="t" l="l"/>
            <a:pathLst>
              <a:path h="1000625" w="960948">
                <a:moveTo>
                  <a:pt x="0" y="0"/>
                </a:moveTo>
                <a:lnTo>
                  <a:pt x="960948" y="0"/>
                </a:lnTo>
                <a:lnTo>
                  <a:pt x="960948" y="1000624"/>
                </a:lnTo>
                <a:lnTo>
                  <a:pt x="0" y="100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79718" y="834546"/>
            <a:ext cx="5876192" cy="8959771"/>
          </a:xfrm>
          <a:custGeom>
            <a:avLst/>
            <a:gdLst/>
            <a:ahLst/>
            <a:cxnLst/>
            <a:rect r="r" b="b" t="t" l="l"/>
            <a:pathLst>
              <a:path h="8959771" w="5876192">
                <a:moveTo>
                  <a:pt x="0" y="0"/>
                </a:moveTo>
                <a:lnTo>
                  <a:pt x="5876193" y="0"/>
                </a:lnTo>
                <a:lnTo>
                  <a:pt x="5876193" y="8959770"/>
                </a:lnTo>
                <a:lnTo>
                  <a:pt x="0" y="895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498" t="0" r="-5735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7860194"/>
            <a:ext cx="8553855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JSPM NARHE TECHNICAL CAMPUS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1516" y="4380805"/>
            <a:ext cx="9796348" cy="298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5879">
                <a:solidFill>
                  <a:srgbClr val="1C5739"/>
                </a:solidFill>
                <a:latin typeface="Codec Pro ExtraBold"/>
              </a:rPr>
              <a:t>INTELLIGENT VALVE CONTROL MECHANISM FOR IRRIGATION IN PRECISION AGRICULTURE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42921" y="1926793"/>
            <a:ext cx="2279109" cy="72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AI IRRIGATION</a:t>
            </a:r>
          </a:p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SQUAD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2528" y="0"/>
            <a:ext cx="17088047" cy="1649476"/>
            <a:chOff x="0" y="0"/>
            <a:chExt cx="4500556" cy="434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0556" cy="434430"/>
            </a:xfrm>
            <a:custGeom>
              <a:avLst/>
              <a:gdLst/>
              <a:ahLst/>
              <a:cxnLst/>
              <a:rect r="r" b="b" t="t" l="l"/>
              <a:pathLst>
                <a:path h="434430" w="4500556">
                  <a:moveTo>
                    <a:pt x="0" y="0"/>
                  </a:moveTo>
                  <a:lnTo>
                    <a:pt x="4500556" y="0"/>
                  </a:lnTo>
                  <a:lnTo>
                    <a:pt x="4500556" y="434430"/>
                  </a:lnTo>
                  <a:lnTo>
                    <a:pt x="0" y="43443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0556" cy="45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528" y="0"/>
            <a:ext cx="17034159" cy="1615132"/>
          </a:xfrm>
          <a:custGeom>
            <a:avLst/>
            <a:gdLst/>
            <a:ahLst/>
            <a:cxnLst/>
            <a:rect r="r" b="b" t="t" l="l"/>
            <a:pathLst>
              <a:path h="1615132" w="17034159">
                <a:moveTo>
                  <a:pt x="0" y="0"/>
                </a:moveTo>
                <a:lnTo>
                  <a:pt x="17034159" y="0"/>
                </a:lnTo>
                <a:lnTo>
                  <a:pt x="17034159" y="1615132"/>
                </a:lnTo>
                <a:lnTo>
                  <a:pt x="0" y="1615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28558" r="0" b="-3745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6658" y="1926991"/>
            <a:ext cx="12085898" cy="7845094"/>
          </a:xfrm>
          <a:custGeom>
            <a:avLst/>
            <a:gdLst/>
            <a:ahLst/>
            <a:cxnLst/>
            <a:rect r="r" b="b" t="t" l="l"/>
            <a:pathLst>
              <a:path h="7845094" w="12085898">
                <a:moveTo>
                  <a:pt x="0" y="0"/>
                </a:moveTo>
                <a:lnTo>
                  <a:pt x="12085899" y="0"/>
                </a:lnTo>
                <a:lnTo>
                  <a:pt x="12085899" y="7845094"/>
                </a:lnTo>
                <a:lnTo>
                  <a:pt x="0" y="7845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37" r="0" b="-55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8665" y="208111"/>
            <a:ext cx="9515774" cy="104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76"/>
              </a:lnSpc>
              <a:spcBef>
                <a:spcPct val="0"/>
              </a:spcBef>
            </a:pPr>
            <a:r>
              <a:rPr lang="en-US" sz="5635" spc="552">
                <a:solidFill>
                  <a:srgbClr val="FFFFFF"/>
                </a:solidFill>
                <a:latin typeface="Codec Pro ExtraBold"/>
              </a:rPr>
              <a:t>DATA VISUALISATION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76" t="0" r="-40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422389" y="2555839"/>
          <a:ext cx="9234263" cy="5830232"/>
        </p:xfrm>
        <a:graphic>
          <a:graphicData uri="http://schemas.openxmlformats.org/drawingml/2006/table">
            <a:tbl>
              <a:tblPr/>
              <a:tblGrid>
                <a:gridCol w="4483408"/>
                <a:gridCol w="4750855"/>
              </a:tblGrid>
              <a:tr h="2865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Open Sauce Bold"/>
                        </a:rPr>
                        <a:t>Training </a:t>
                      </a:r>
                      <a:endParaRPr lang="en-US" sz="1100"/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Open Sauce Bold"/>
                        </a:rPr>
                        <a:t>Score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Open Sauce Bold"/>
                        </a:rPr>
                        <a:t>Testing </a:t>
                      </a:r>
                      <a:endParaRPr lang="en-US" sz="1100"/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Open Sauce Bold"/>
                        </a:rPr>
                        <a:t>Score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2964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</a:rPr>
                        <a:t>99.6353676570354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Open Sauce"/>
                        </a:rPr>
                        <a:t>98.04742744156874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8115335" y="302571"/>
            <a:ext cx="6246725" cy="125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sz="4570" spc="159">
                <a:solidFill>
                  <a:srgbClr val="040506"/>
                </a:solidFill>
                <a:latin typeface="Codec Pro ExtraBold"/>
              </a:rPr>
              <a:t>Machine Learning Model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5335" y="1639315"/>
            <a:ext cx="5927739" cy="41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Open Sauce Bold"/>
              </a:rPr>
              <a:t>Random Forest Algorithm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0019" y="2057400"/>
            <a:ext cx="10747962" cy="7449031"/>
          </a:xfrm>
          <a:custGeom>
            <a:avLst/>
            <a:gdLst/>
            <a:ahLst/>
            <a:cxnLst/>
            <a:rect r="r" b="b" t="t" l="l"/>
            <a:pathLst>
              <a:path h="7449031" w="10747962">
                <a:moveTo>
                  <a:pt x="0" y="0"/>
                </a:moveTo>
                <a:lnTo>
                  <a:pt x="10747962" y="0"/>
                </a:lnTo>
                <a:lnTo>
                  <a:pt x="10747962" y="7449031"/>
                </a:lnTo>
                <a:lnTo>
                  <a:pt x="0" y="7449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151" r="0" b="-71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38225"/>
            <a:ext cx="15356015" cy="68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4570" spc="159">
                <a:solidFill>
                  <a:srgbClr val="040506"/>
                </a:solidFill>
                <a:latin typeface="Codec Pro ExtraBold"/>
              </a:rPr>
              <a:t>System Implementation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8499" y="2057400"/>
            <a:ext cx="14977535" cy="7550479"/>
          </a:xfrm>
          <a:custGeom>
            <a:avLst/>
            <a:gdLst/>
            <a:ahLst/>
            <a:cxnLst/>
            <a:rect r="r" b="b" t="t" l="l"/>
            <a:pathLst>
              <a:path h="7550479" w="14977535">
                <a:moveTo>
                  <a:pt x="0" y="0"/>
                </a:moveTo>
                <a:lnTo>
                  <a:pt x="14977535" y="0"/>
                </a:lnTo>
                <a:lnTo>
                  <a:pt x="14977535" y="7550479"/>
                </a:lnTo>
                <a:lnTo>
                  <a:pt x="0" y="7550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40" r="0" b="-713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38225"/>
            <a:ext cx="15356015" cy="68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4570" spc="159">
                <a:solidFill>
                  <a:srgbClr val="040506"/>
                </a:solidFill>
                <a:latin typeface="Codec Pro ExtraBold"/>
              </a:rPr>
              <a:t>Firebase Data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7007" y="1349946"/>
            <a:ext cx="5724854" cy="85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63"/>
              </a:lnSpc>
              <a:spcBef>
                <a:spcPct val="0"/>
              </a:spcBef>
            </a:pPr>
            <a:r>
              <a:rPr lang="en-US" sz="5821" spc="203">
                <a:solidFill>
                  <a:srgbClr val="040506"/>
                </a:solidFill>
                <a:latin typeface="Codec Pro ExtraBold"/>
              </a:rPr>
              <a:t>Flutter App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0" y="-147689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8"/>
                </a:lnTo>
                <a:lnTo>
                  <a:pt x="0" y="235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069" y="251235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01035" y="251235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5" y="0"/>
                </a:lnTo>
                <a:lnTo>
                  <a:pt x="331194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51235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5214" y="2512350"/>
            <a:ext cx="3474086" cy="7359879"/>
          </a:xfrm>
          <a:custGeom>
            <a:avLst/>
            <a:gdLst/>
            <a:ahLst/>
            <a:cxnLst/>
            <a:rect r="r" b="b" t="t" l="l"/>
            <a:pathLst>
              <a:path h="7359879" w="3474086">
                <a:moveTo>
                  <a:pt x="0" y="0"/>
                </a:moveTo>
                <a:lnTo>
                  <a:pt x="3474086" y="0"/>
                </a:lnTo>
                <a:lnTo>
                  <a:pt x="347408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6" t="0" r="-438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81573" y="1563577"/>
            <a:ext cx="5724854" cy="85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3"/>
              </a:lnSpc>
              <a:spcBef>
                <a:spcPct val="0"/>
              </a:spcBef>
            </a:pPr>
            <a:r>
              <a:rPr lang="en-US" sz="5821" spc="203">
                <a:solidFill>
                  <a:srgbClr val="040506"/>
                </a:solidFill>
                <a:latin typeface="Codec Pro ExtraBold"/>
              </a:rPr>
              <a:t>Results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0" y="-147689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8"/>
                </a:lnTo>
                <a:lnTo>
                  <a:pt x="0" y="235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15094"/>
            <a:ext cx="4827935" cy="5843206"/>
          </a:xfrm>
          <a:custGeom>
            <a:avLst/>
            <a:gdLst/>
            <a:ahLst/>
            <a:cxnLst/>
            <a:rect r="r" b="b" t="t" l="l"/>
            <a:pathLst>
              <a:path h="5843206" w="4827935">
                <a:moveTo>
                  <a:pt x="0" y="0"/>
                </a:moveTo>
                <a:lnTo>
                  <a:pt x="4827935" y="0"/>
                </a:lnTo>
                <a:lnTo>
                  <a:pt x="4827935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5390" y="3415094"/>
            <a:ext cx="11486200" cy="5727707"/>
          </a:xfrm>
          <a:custGeom>
            <a:avLst/>
            <a:gdLst/>
            <a:ahLst/>
            <a:cxnLst/>
            <a:rect r="r" b="b" t="t" l="l"/>
            <a:pathLst>
              <a:path h="5727707" w="11486200">
                <a:moveTo>
                  <a:pt x="0" y="0"/>
                </a:moveTo>
                <a:lnTo>
                  <a:pt x="11486201" y="0"/>
                </a:lnTo>
                <a:lnTo>
                  <a:pt x="11486201" y="5727708"/>
                </a:lnTo>
                <a:lnTo>
                  <a:pt x="0" y="572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3" t="0" r="-5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57019"/>
            <a:ext cx="482793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40506"/>
                </a:solidFill>
                <a:latin typeface="Canva Sans Bold"/>
              </a:rPr>
              <a:t>Sensor data acquisition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5390" y="2357019"/>
            <a:ext cx="11486200" cy="51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031">
                <a:solidFill>
                  <a:srgbClr val="040506"/>
                </a:solidFill>
                <a:latin typeface="Canva Sans Bold"/>
              </a:rPr>
              <a:t>Water Requirement Prediction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7007" y="1349946"/>
            <a:ext cx="5724854" cy="85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3"/>
              </a:lnSpc>
              <a:spcBef>
                <a:spcPct val="0"/>
              </a:spcBef>
            </a:pPr>
            <a:r>
              <a:rPr lang="en-US" sz="5821" spc="203">
                <a:solidFill>
                  <a:srgbClr val="040506"/>
                </a:solidFill>
                <a:latin typeface="Codec Pro ExtraBold"/>
              </a:rPr>
              <a:t>Results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0" y="-147689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8"/>
                </a:lnTo>
                <a:lnTo>
                  <a:pt x="0" y="235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9670" y="3789144"/>
            <a:ext cx="11288660" cy="2708711"/>
          </a:xfrm>
          <a:custGeom>
            <a:avLst/>
            <a:gdLst/>
            <a:ahLst/>
            <a:cxnLst/>
            <a:rect r="r" b="b" t="t" l="l"/>
            <a:pathLst>
              <a:path h="2708711" w="11288660">
                <a:moveTo>
                  <a:pt x="0" y="0"/>
                </a:moveTo>
                <a:lnTo>
                  <a:pt x="11288660" y="0"/>
                </a:lnTo>
                <a:lnTo>
                  <a:pt x="11288660" y="2708712"/>
                </a:lnTo>
                <a:lnTo>
                  <a:pt x="0" y="2708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57019"/>
            <a:ext cx="1623060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40506"/>
                </a:solidFill>
                <a:latin typeface="Canva Sans Bold"/>
              </a:rPr>
              <a:t>Valve Control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97953" y="7934223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7"/>
                </a:lnTo>
                <a:lnTo>
                  <a:pt x="0" y="2352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7007" y="1349946"/>
            <a:ext cx="5724854" cy="85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3"/>
              </a:lnSpc>
              <a:spcBef>
                <a:spcPct val="0"/>
              </a:spcBef>
            </a:pPr>
            <a:r>
              <a:rPr lang="en-US" sz="5821" spc="203">
                <a:solidFill>
                  <a:srgbClr val="040506"/>
                </a:solidFill>
                <a:latin typeface="Codec Pro Extra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0" y="-147689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8"/>
                </a:lnTo>
                <a:lnTo>
                  <a:pt x="0" y="235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7953" y="7934223"/>
            <a:ext cx="8190047" cy="2352777"/>
          </a:xfrm>
          <a:custGeom>
            <a:avLst/>
            <a:gdLst/>
            <a:ahLst/>
            <a:cxnLst/>
            <a:rect r="r" b="b" t="t" l="l"/>
            <a:pathLst>
              <a:path h="2352777" w="8190047">
                <a:moveTo>
                  <a:pt x="0" y="0"/>
                </a:moveTo>
                <a:lnTo>
                  <a:pt x="8190047" y="0"/>
                </a:lnTo>
                <a:lnTo>
                  <a:pt x="8190047" y="2352777"/>
                </a:lnTo>
                <a:lnTo>
                  <a:pt x="0" y="2352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42950"/>
            <a:ext cx="16230600" cy="494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3"/>
              </a:lnSpc>
            </a:pPr>
            <a:r>
              <a:rPr lang="en-US" sz="3131">
                <a:solidFill>
                  <a:srgbClr val="040506"/>
                </a:solidFill>
                <a:latin typeface="Canva Sans"/>
              </a:rPr>
              <a:t>In conclusion, the "Intelligent Valve Control Mechanism for Irrigation in Precision Agriculture" project represents a significant advancement in the field of agriculture through the integration of IoT and machine learning technologies. The project's main objective was to develop a system that could effectively manage irrigation in agricultural fields to maximize crop yield while minimizing water wastage. By combining hardware components such as moisture sensors, humidity sensors, rain sensors, and a flow solenoid valve with a sophisticated machine learning model, the project has successfully achieved its goal.</a:t>
            </a:r>
          </a:p>
          <a:p>
            <a:pPr algn="just">
              <a:lnSpc>
                <a:spcPts val="438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6559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90616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525761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14474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49317" y="5390698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Sejal Hanmante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6190" y="5390770"/>
            <a:ext cx="25166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Rameshwari Kadrame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88208" y="5390770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Mohit Badgujar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7498" y="5390770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Prathamesh Sharma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6276141" y="6283888"/>
            <a:ext cx="5735717" cy="10196831"/>
          </a:xfrm>
          <a:custGeom>
            <a:avLst/>
            <a:gdLst/>
            <a:ahLst/>
            <a:cxnLst/>
            <a:rect r="r" b="b" t="t" l="l"/>
            <a:pathLst>
              <a:path h="10196831" w="5735717">
                <a:moveTo>
                  <a:pt x="0" y="10196831"/>
                </a:moveTo>
                <a:lnTo>
                  <a:pt x="0" y="0"/>
                </a:lnTo>
                <a:lnTo>
                  <a:pt x="5735718" y="0"/>
                </a:lnTo>
                <a:lnTo>
                  <a:pt x="5735718" y="10196831"/>
                </a:lnTo>
                <a:lnTo>
                  <a:pt x="0" y="101968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9911" t="0" r="-8991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17666" y="8767127"/>
            <a:ext cx="70526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Guide : Dr. M.P.Hajare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8139" y="5229225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55774" y="1374772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97173" y="2630687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AI IRRIGATION</a:t>
            </a:r>
          </a:p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SQUAD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41959" y="6036641"/>
            <a:ext cx="2801925" cy="280192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67866" y="526692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33023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740472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App Development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419193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Objective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00851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Hardware and Software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580563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Data Visualisation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660518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Machine Learning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Team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60220" y="-598372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3824" y="240604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5FFF5"/>
                </a:solidFill>
                <a:latin typeface="Codec Pro Extra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0101" y="2296126"/>
            <a:ext cx="11227799" cy="646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8341" indent="-424171" lvl="1">
              <a:lnSpc>
                <a:spcPts val="5108"/>
              </a:lnSpc>
              <a:buFont typeface="Arial"/>
              <a:buChar char="•"/>
            </a:pPr>
            <a:r>
              <a:rPr lang="en-US" sz="3929">
                <a:solidFill>
                  <a:srgbClr val="000000"/>
                </a:solidFill>
                <a:latin typeface="Open Sauce"/>
              </a:rPr>
              <a:t>Traditional irrigation methods fall short in precision and sustainability, leading to water wastage and suboptimal crop growth. To address this, we present an innovative solution: an AI-powered intelligent irrigation system. </a:t>
            </a:r>
          </a:p>
          <a:p>
            <a:pPr algn="just" marL="848341" indent="-424171" lvl="1">
              <a:lnSpc>
                <a:spcPts val="5108"/>
              </a:lnSpc>
              <a:buFont typeface="Arial"/>
              <a:buChar char="•"/>
            </a:pPr>
            <a:r>
              <a:rPr lang="en-US" sz="3929">
                <a:solidFill>
                  <a:srgbClr val="000000"/>
                </a:solidFill>
                <a:latin typeface="Open Sauce"/>
              </a:rPr>
              <a:t>This system utilizes advanced sensors and AI algorithms to regulate water release based on real-time soil moisture data, optimizing water usage and crop yield.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82178" y="682100"/>
            <a:ext cx="5150121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Objectives 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285417" y="4601281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426816" y="5928416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  AI Irrigation Squad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85055" y="2782673"/>
            <a:ext cx="4482343" cy="10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7"/>
              </a:lnSpc>
            </a:pPr>
            <a:r>
              <a:rPr lang="en-US" sz="2099" spc="205">
                <a:solidFill>
                  <a:srgbClr val="231F20"/>
                </a:solidFill>
                <a:latin typeface="Open Sauce"/>
              </a:rPr>
              <a:t>·Accurately predict crop water requirements.</a:t>
            </a:r>
          </a:p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482178" y="2297279"/>
            <a:ext cx="346590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397D5A"/>
                </a:solidFill>
                <a:latin typeface="Open Sauce Bold"/>
              </a:rPr>
              <a:t>Objective 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5055" y="4326159"/>
            <a:ext cx="4482343" cy="1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7"/>
              </a:lnSpc>
            </a:pPr>
            <a:r>
              <a:rPr lang="en-US" sz="2099" spc="205">
                <a:solidFill>
                  <a:srgbClr val="231F20"/>
                </a:solidFill>
                <a:latin typeface="Open Sauce"/>
              </a:rPr>
              <a:t>·Make decisions about water release timing and quantities to use water efficiently.</a:t>
            </a:r>
          </a:p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3867463"/>
            <a:ext cx="346590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397D5A"/>
                </a:solidFill>
                <a:latin typeface="Open Sauce Bold"/>
              </a:rPr>
              <a:t>Objective 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13630" y="6386969"/>
            <a:ext cx="4482343" cy="1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7"/>
              </a:lnSpc>
            </a:pPr>
            <a:r>
              <a:rPr lang="en-US" sz="2099" spc="205">
                <a:solidFill>
                  <a:srgbClr val="231F20"/>
                </a:solidFill>
                <a:latin typeface="Open Sauce"/>
              </a:rPr>
              <a:t>·Be integrated with existing piped and micro irrigation networks.</a:t>
            </a:r>
          </a:p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482178" y="5894507"/>
            <a:ext cx="346590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397D5A"/>
                </a:solidFill>
                <a:latin typeface="Open Sauce Bold"/>
              </a:rPr>
              <a:t>Objective 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85055" y="8506041"/>
            <a:ext cx="4482343" cy="10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7"/>
              </a:lnSpc>
            </a:pPr>
            <a:r>
              <a:rPr lang="en-US" sz="2099" spc="205">
                <a:solidFill>
                  <a:srgbClr val="231F20"/>
                </a:solidFill>
                <a:latin typeface="Open Sauce"/>
              </a:rPr>
              <a:t>·Be user-friendly and accessible to farmers.</a:t>
            </a:r>
          </a:p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82178" y="7967738"/>
            <a:ext cx="346590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397D5A"/>
                </a:solidFill>
                <a:latin typeface="Open Sauce Bold"/>
              </a:rPr>
              <a:t>Objective 04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79218" y="3372677"/>
            <a:ext cx="13433884" cy="56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Raspberry Pi 4b</a:t>
            </a:r>
          </a:p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Moisture sensor , Temperature sensor , Rain sensor  </a:t>
            </a:r>
          </a:p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Automated valve mechanism (Solenoid Valve)</a:t>
            </a:r>
          </a:p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ML Model </a:t>
            </a:r>
          </a:p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Operating System </a:t>
            </a:r>
          </a:p>
          <a:p>
            <a:pPr algn="just">
              <a:lnSpc>
                <a:spcPts val="6417"/>
              </a:lnSpc>
            </a:pPr>
            <a:r>
              <a:rPr lang="en-US" sz="3377">
                <a:solidFill>
                  <a:srgbClr val="000000"/>
                </a:solidFill>
                <a:latin typeface="Open Sauce"/>
              </a:rPr>
              <a:t>User Interface(App)</a:t>
            </a:r>
          </a:p>
          <a:p>
            <a:pPr algn="just">
              <a:lnSpc>
                <a:spcPts val="717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29066" y="3601277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60"/>
                </a:lnTo>
                <a:lnTo>
                  <a:pt x="0" y="81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3708" y="1117986"/>
            <a:ext cx="15605593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Hardware and Software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9066" y="4419037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59"/>
                </a:lnTo>
                <a:lnTo>
                  <a:pt x="0" y="8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9066" y="5147166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59"/>
                </a:lnTo>
                <a:lnTo>
                  <a:pt x="0" y="8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9066" y="5862289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59"/>
                </a:lnTo>
                <a:lnTo>
                  <a:pt x="0" y="8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2854" y="6693054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60"/>
                </a:lnTo>
                <a:lnTo>
                  <a:pt x="0" y="81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2854" y="7510814"/>
            <a:ext cx="562024" cy="817759"/>
          </a:xfrm>
          <a:custGeom>
            <a:avLst/>
            <a:gdLst/>
            <a:ahLst/>
            <a:cxnLst/>
            <a:rect r="r" b="b" t="t" l="l"/>
            <a:pathLst>
              <a:path h="817759" w="562024">
                <a:moveTo>
                  <a:pt x="0" y="0"/>
                </a:moveTo>
                <a:lnTo>
                  <a:pt x="562024" y="0"/>
                </a:lnTo>
                <a:lnTo>
                  <a:pt x="562024" y="817759"/>
                </a:lnTo>
                <a:lnTo>
                  <a:pt x="0" y="8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-15727"/>
            <a:ext cx="11083591" cy="13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5"/>
              </a:lnSpc>
            </a:pPr>
            <a:r>
              <a:rPr lang="en-US" sz="7308" spc="716">
                <a:solidFill>
                  <a:srgbClr val="FFFFFF"/>
                </a:solidFill>
                <a:latin typeface="Codec Pro ExtraBold"/>
              </a:rPr>
              <a:t>PROPOSED SYSTEM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951195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5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5" y="6745495"/>
                </a:lnTo>
                <a:lnTo>
                  <a:pt x="76025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31705" y="1322158"/>
            <a:ext cx="12824590" cy="8417338"/>
          </a:xfrm>
          <a:custGeom>
            <a:avLst/>
            <a:gdLst/>
            <a:ahLst/>
            <a:cxnLst/>
            <a:rect r="r" b="b" t="t" l="l"/>
            <a:pathLst>
              <a:path h="8417338" w="12824590">
                <a:moveTo>
                  <a:pt x="0" y="0"/>
                </a:moveTo>
                <a:lnTo>
                  <a:pt x="12824590" y="0"/>
                </a:lnTo>
                <a:lnTo>
                  <a:pt x="12824590" y="8417338"/>
                </a:lnTo>
                <a:lnTo>
                  <a:pt x="0" y="841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57447" y="-126571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05194" y="4033124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69405" y="2559850"/>
            <a:ext cx="14277783" cy="7459413"/>
          </a:xfrm>
          <a:custGeom>
            <a:avLst/>
            <a:gdLst/>
            <a:ahLst/>
            <a:cxnLst/>
            <a:rect r="r" b="b" t="t" l="l"/>
            <a:pathLst>
              <a:path h="7459413" w="14277783">
                <a:moveTo>
                  <a:pt x="0" y="0"/>
                </a:moveTo>
                <a:lnTo>
                  <a:pt x="14277782" y="0"/>
                </a:lnTo>
                <a:lnTo>
                  <a:pt x="14277782" y="7459413"/>
                </a:lnTo>
                <a:lnTo>
                  <a:pt x="0" y="7459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702643" y="432081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Dataset</a:t>
            </a: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2528" y="0"/>
            <a:ext cx="17088047" cy="1649476"/>
            <a:chOff x="0" y="0"/>
            <a:chExt cx="4500556" cy="434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0556" cy="434430"/>
            </a:xfrm>
            <a:custGeom>
              <a:avLst/>
              <a:gdLst/>
              <a:ahLst/>
              <a:cxnLst/>
              <a:rect r="r" b="b" t="t" l="l"/>
              <a:pathLst>
                <a:path h="434430" w="4500556">
                  <a:moveTo>
                    <a:pt x="0" y="0"/>
                  </a:moveTo>
                  <a:lnTo>
                    <a:pt x="4500556" y="0"/>
                  </a:lnTo>
                  <a:lnTo>
                    <a:pt x="4500556" y="434430"/>
                  </a:lnTo>
                  <a:lnTo>
                    <a:pt x="0" y="43443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0556" cy="45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528" y="0"/>
            <a:ext cx="17034159" cy="1615132"/>
          </a:xfrm>
          <a:custGeom>
            <a:avLst/>
            <a:gdLst/>
            <a:ahLst/>
            <a:cxnLst/>
            <a:rect r="r" b="b" t="t" l="l"/>
            <a:pathLst>
              <a:path h="1615132" w="17034159">
                <a:moveTo>
                  <a:pt x="0" y="0"/>
                </a:moveTo>
                <a:lnTo>
                  <a:pt x="17034159" y="0"/>
                </a:lnTo>
                <a:lnTo>
                  <a:pt x="17034159" y="1615132"/>
                </a:lnTo>
                <a:lnTo>
                  <a:pt x="0" y="1615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28558" r="0" b="-3745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57272" y="2118084"/>
            <a:ext cx="12518560" cy="7608824"/>
          </a:xfrm>
          <a:custGeom>
            <a:avLst/>
            <a:gdLst/>
            <a:ahLst/>
            <a:cxnLst/>
            <a:rect r="r" b="b" t="t" l="l"/>
            <a:pathLst>
              <a:path h="7608824" w="12518560">
                <a:moveTo>
                  <a:pt x="0" y="0"/>
                </a:moveTo>
                <a:lnTo>
                  <a:pt x="12518560" y="0"/>
                </a:lnTo>
                <a:lnTo>
                  <a:pt x="12518560" y="7608824"/>
                </a:lnTo>
                <a:lnTo>
                  <a:pt x="0" y="7608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" t="-710" r="-159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8665" y="208111"/>
            <a:ext cx="9515774" cy="104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76"/>
              </a:lnSpc>
              <a:spcBef>
                <a:spcPct val="0"/>
              </a:spcBef>
            </a:pPr>
            <a:r>
              <a:rPr lang="en-US" sz="5635" spc="552">
                <a:solidFill>
                  <a:srgbClr val="FFFFFF"/>
                </a:solidFill>
                <a:latin typeface="Codec Pro ExtraBold"/>
              </a:rPr>
              <a:t>DATA VISUALISATION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2528" y="0"/>
            <a:ext cx="17088047" cy="1649476"/>
            <a:chOff x="0" y="0"/>
            <a:chExt cx="4500556" cy="434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0556" cy="434430"/>
            </a:xfrm>
            <a:custGeom>
              <a:avLst/>
              <a:gdLst/>
              <a:ahLst/>
              <a:cxnLst/>
              <a:rect r="r" b="b" t="t" l="l"/>
              <a:pathLst>
                <a:path h="434430" w="4500556">
                  <a:moveTo>
                    <a:pt x="0" y="0"/>
                  </a:moveTo>
                  <a:lnTo>
                    <a:pt x="4500556" y="0"/>
                  </a:lnTo>
                  <a:lnTo>
                    <a:pt x="4500556" y="434430"/>
                  </a:lnTo>
                  <a:lnTo>
                    <a:pt x="0" y="43443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0556" cy="45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528" y="0"/>
            <a:ext cx="17034159" cy="1615132"/>
          </a:xfrm>
          <a:custGeom>
            <a:avLst/>
            <a:gdLst/>
            <a:ahLst/>
            <a:cxnLst/>
            <a:rect r="r" b="b" t="t" l="l"/>
            <a:pathLst>
              <a:path h="1615132" w="17034159">
                <a:moveTo>
                  <a:pt x="0" y="0"/>
                </a:moveTo>
                <a:lnTo>
                  <a:pt x="17034159" y="0"/>
                </a:lnTo>
                <a:lnTo>
                  <a:pt x="17034159" y="1615132"/>
                </a:lnTo>
                <a:lnTo>
                  <a:pt x="0" y="1615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28558" r="0" b="-3745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31912" y="1850308"/>
            <a:ext cx="12224176" cy="8009744"/>
          </a:xfrm>
          <a:custGeom>
            <a:avLst/>
            <a:gdLst/>
            <a:ahLst/>
            <a:cxnLst/>
            <a:rect r="r" b="b" t="t" l="l"/>
            <a:pathLst>
              <a:path h="8009744" w="12224176">
                <a:moveTo>
                  <a:pt x="0" y="0"/>
                </a:moveTo>
                <a:lnTo>
                  <a:pt x="12224176" y="0"/>
                </a:lnTo>
                <a:lnTo>
                  <a:pt x="12224176" y="8009744"/>
                </a:lnTo>
                <a:lnTo>
                  <a:pt x="0" y="8009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" t="-2952" r="-4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8665" y="208111"/>
            <a:ext cx="9515774" cy="104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76"/>
              </a:lnSpc>
              <a:spcBef>
                <a:spcPct val="0"/>
              </a:spcBef>
            </a:pPr>
            <a:r>
              <a:rPr lang="en-US" sz="5635" spc="552">
                <a:solidFill>
                  <a:srgbClr val="FFFFFF"/>
                </a:solidFill>
                <a:latin typeface="Codec Pro ExtraBold"/>
              </a:rPr>
              <a:t>DATA VISUALISATION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DAF-h5nfDKY</dc:identifier>
  <dcterms:modified xsi:type="dcterms:W3CDTF">2011-08-01T06:04:30Z</dcterms:modified>
  <cp:revision>1</cp:revision>
  <dc:title>Green minimalist professional Business Proposal Presentation</dc:title>
</cp:coreProperties>
</file>